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90446A-300E-4074-B1AE-EE591D616688}">
  <a:tblStyle styleId="{B590446A-300E-4074-B1AE-EE591D616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19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a87f2d4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a87f2d4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a1e17c0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a1e17c0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a1e17c0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a1e17c0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a1e17c0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a1e17c0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a87f2d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a87f2d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1e17c0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1e17c0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a1e17c0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a1e17c0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a1e17c0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a1e17c0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a87f2d4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a87f2d4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a21298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a21298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a1e17c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a1e17c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a1e17c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a1e17c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a1e17c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a1e17c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a1e17c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a1e17c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a1e17c0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a1e17c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a87f2d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3a87f2d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a21298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a21298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a87f2d4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a87f2d4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SC_8410"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54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0" y="0"/>
            <a:ext cx="4572000" cy="13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The Trail Project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429300" y="3438375"/>
            <a:ext cx="27147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Created</a:t>
            </a:r>
            <a:r>
              <a:rPr lang="en">
                <a:solidFill>
                  <a:srgbClr val="FFFFFF"/>
                </a:solidFill>
              </a:rPr>
              <a:t> By: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Jacob Lusk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Connor Sanders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Elizaveta Avdanina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Bhavana Mahendraker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FIND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25225"/>
            <a:ext cx="8520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hash_map_t</a:t>
            </a:r>
            <a:r>
              <a:rPr lang="en"/>
              <a:t>.find(string primary_key)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486125"/>
            <a:ext cx="85206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LIST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245925" y="3163225"/>
            <a:ext cx="85206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binary_search_tree_t</a:t>
            </a:r>
            <a:r>
              <a:rPr lang="en"/>
              <a:t>.vertical_print()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hash_map_t.print()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binary_search_tree_t.inorder&lt;void *&gt;(print_inorder_fn, NULL);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(subtree)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0450"/>
            <a:ext cx="9144000" cy="29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MAP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269775" y="10017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 Function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as buckets with separate chaining with linked lists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762675" y="3201525"/>
            <a:ext cx="991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Keys</a:t>
            </a:r>
            <a:endParaRPr sz="1200"/>
          </a:p>
        </p:txBody>
      </p:sp>
      <p:graphicFrame>
        <p:nvGraphicFramePr>
          <p:cNvPr id="141" name="Google Shape;141;p24"/>
          <p:cNvGraphicFramePr/>
          <p:nvPr/>
        </p:nvGraphicFramePr>
        <p:xfrm>
          <a:off x="511175" y="355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{B590446A-300E-4074-B1AE-EE591D616688}</a:tableStyleId>
              </a:tblPr>
              <a:tblGrid>
                <a:gridCol w="1035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“Byrne Trail”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“Coyote Ridge Trail”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“Round Valley Perimeter Loop”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2" name="Google Shape;142;p24"/>
          <p:cNvSpPr txBox="1"/>
          <p:nvPr/>
        </p:nvSpPr>
        <p:spPr>
          <a:xfrm>
            <a:off x="1829625" y="3201525"/>
            <a:ext cx="88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Buckets</a:t>
            </a:r>
            <a:endParaRPr sz="12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73" y="1441850"/>
            <a:ext cx="3962825" cy="1465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4"/>
          <p:cNvGraphicFramePr/>
          <p:nvPr/>
        </p:nvGraphicFramePr>
        <p:xfrm>
          <a:off x="1754475" y="358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{B590446A-300E-4074-B1AE-EE591D616688}</a:tableStyleId>
              </a:tblPr>
              <a:tblGrid>
                <a:gridCol w="1035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“Byrne Trail”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...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...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5" name="Google Shape;145;p24"/>
          <p:cNvGraphicFramePr/>
          <p:nvPr/>
        </p:nvGraphicFramePr>
        <p:xfrm>
          <a:off x="2790375" y="357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{B590446A-300E-4074-B1AE-EE591D616688}</a:tableStyleId>
              </a:tblPr>
              <a:tblGrid>
                <a:gridCol w="1087750"/>
              </a:tblGrid>
              <a:tr h="295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“Round Valley Perimeter Loop”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RESOLUTION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use a linked list for collision resolution, first allocating </a:t>
            </a:r>
            <a:r>
              <a:rPr b="1" lang="en"/>
              <a:t>n </a:t>
            </a:r>
            <a:r>
              <a:rPr lang="en"/>
              <a:t>buckets, and setting their status to empty, when a put is issued we fill the bucket, and if there is a collision we create a new bucket and set the previous bucket’s next pointer to the newly created bucket.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allows for a potential greater than 100% load factor as we can have more than </a:t>
            </a:r>
            <a:r>
              <a:rPr b="1" lang="en"/>
              <a:t>capacity </a:t>
            </a:r>
            <a:r>
              <a:rPr lang="en"/>
              <a:t>items in our map, to be efficient we resize our map when we get above a load factor of 50% and set the new capacity to </a:t>
            </a:r>
            <a:r>
              <a:rPr b="1" lang="en"/>
              <a:t>next_prime(old_capacity * 2)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our hash map, we report load factor, and also every operation can be benchmarked for it’s </a:t>
            </a:r>
            <a:r>
              <a:rPr b="1" lang="en"/>
              <a:t>iterations </a:t>
            </a:r>
            <a:r>
              <a:rPr lang="en"/>
              <a:t>through n buckets and through each bucket’s </a:t>
            </a:r>
            <a:r>
              <a:rPr b="1" lang="en"/>
              <a:t>k </a:t>
            </a:r>
            <a:r>
              <a:rPr lang="en"/>
              <a:t>links noted by </a:t>
            </a:r>
            <a:r>
              <a:rPr b="1" lang="en"/>
              <a:t>linked_traversal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our binary search tree, we make note of the size of the tree. For </a:t>
            </a:r>
            <a:r>
              <a:rPr b="1" lang="en"/>
              <a:t>insert </a:t>
            </a:r>
            <a:r>
              <a:rPr lang="en"/>
              <a:t>and </a:t>
            </a:r>
            <a:r>
              <a:rPr b="1" lang="en"/>
              <a:t>delete </a:t>
            </a:r>
            <a:r>
              <a:rPr lang="en"/>
              <a:t>we mark how many </a:t>
            </a:r>
            <a:r>
              <a:rPr b="1" lang="en"/>
              <a:t>comparisons </a:t>
            </a:r>
            <a:r>
              <a:rPr lang="en"/>
              <a:t>and </a:t>
            </a:r>
            <a:r>
              <a:rPr b="1" lang="en"/>
              <a:t>iterations </a:t>
            </a:r>
            <a:r>
              <a:rPr lang="en"/>
              <a:t>it took for a specific </a:t>
            </a:r>
            <a:r>
              <a:rPr b="1" lang="en"/>
              <a:t>insert</a:t>
            </a:r>
            <a:r>
              <a:rPr lang="en"/>
              <a:t>, similarly to the hashmap these can be </a:t>
            </a:r>
            <a:r>
              <a:rPr lang="en"/>
              <a:t>benchmarked</a:t>
            </a:r>
            <a:r>
              <a:rPr lang="en"/>
              <a:t> separately.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00" y="0"/>
            <a:ext cx="1028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3617075"/>
            <a:ext cx="8520600" cy="8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SPECIAL FEATURE</a:t>
            </a:r>
            <a:endParaRPr b="1"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 Questionnaire!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our large set of data, we can filter down to a smaller subset of data based on features that we had found interesting in the data 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issue was the poor reporting of </a:t>
            </a:r>
            <a:r>
              <a:rPr b="1" lang="en"/>
              <a:t>activities</a:t>
            </a:r>
            <a:r>
              <a:rPr b="1" lang="en"/>
              <a:t> </a:t>
            </a:r>
            <a:r>
              <a:rPr lang="en"/>
              <a:t>by the </a:t>
            </a:r>
            <a:r>
              <a:rPr b="1" lang="en"/>
              <a:t>original</a:t>
            </a:r>
            <a:r>
              <a:rPr b="1" lang="en"/>
              <a:t> </a:t>
            </a:r>
            <a:r>
              <a:rPr lang="en"/>
              <a:t>data source, so instead we take advantage of the </a:t>
            </a:r>
            <a:r>
              <a:rPr b="1" lang="en"/>
              <a:t>views </a:t>
            </a:r>
            <a:r>
              <a:rPr lang="en"/>
              <a:t>property of our trail.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ask a series of yes or no questions and hone down the data set to the user’s preference. This is only possible due to our large data 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 a future </a:t>
            </a:r>
            <a:r>
              <a:rPr lang="en"/>
              <a:t>endeavors</a:t>
            </a:r>
            <a:r>
              <a:rPr lang="en"/>
              <a:t>, creating a </a:t>
            </a:r>
            <a:r>
              <a:rPr lang="en"/>
              <a:t>complete</a:t>
            </a:r>
            <a:r>
              <a:rPr lang="en"/>
              <a:t> expression parser would have been ideal.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uir woods"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12557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</a:rPr>
              <a:t>DEMO</a:t>
            </a:r>
            <a:endParaRPr b="1"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Improve On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AVL tree instead of BST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Given the breadth of data, printing un-balanced trees takes up too much room to be visually useful or helpful.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our questionnaire to allow the user to specifically insert their own queries about how they might want to sort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 better way to go about displaying our data, since the large data set is problematic for a tree.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JSON input instead of CSV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ig basin state park"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2156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database of trails.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Pre-existing trails in database feature Californian trails good for a variety of outdoor activities. Users can add their own trails, and then search through the database for the </a:t>
            </a:r>
            <a:r>
              <a:rPr lang="en"/>
              <a:t>qualities</a:t>
            </a:r>
            <a:r>
              <a:rPr lang="en"/>
              <a:t> they’re looking for.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Features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378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Search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trail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area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By trail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Indented Tree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Hash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 Save on add or remove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0" l="18754" r="15624" t="0"/>
          <a:stretch/>
        </p:blipFill>
        <p:spPr>
          <a:xfrm>
            <a:off x="4185400" y="0"/>
            <a:ext cx="4958604" cy="50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Trail Data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Featured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Available 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Suitability for dogs, kids, and handicapped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Trail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Geographic Location (longitude and latitude)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 of : Trail, Park, Country, City,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Length (in miles)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Elevation Gain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875" y="0"/>
            <a:ext cx="5967124" cy="16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0"/>
            <a:ext cx="5584800" cy="7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 DIAGRAM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900" y="714550"/>
            <a:ext cx="6038574" cy="426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25" y="468075"/>
            <a:ext cx="4353075" cy="433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3261225"/>
            <a:ext cx="8520600" cy="13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key is the name of the trail.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Sorted key is a function comparing trail length.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625" y="951400"/>
            <a:ext cx="4707351" cy="2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77475" y="12384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comma-separated values file (CSV file) is used to add, delete and search the data.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75" y="2288925"/>
            <a:ext cx="8520601" cy="20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r>
              <a:rPr lang="en"/>
              <a:t>ADD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5225"/>
            <a:ext cx="85206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binary_search_tree_t</a:t>
            </a:r>
            <a:r>
              <a:rPr lang="en"/>
              <a:t>.insert()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hash_map_t.put()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to file</a:t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353075" y="2429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Delete (string primary_key)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53075" y="3260425"/>
            <a:ext cx="85206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binary_search_tree_t</a:t>
            </a:r>
            <a:r>
              <a:rPr lang="en"/>
              <a:t>.remove(</a:t>
            </a:r>
            <a:r>
              <a:rPr lang="en"/>
              <a:t>primary_key</a:t>
            </a:r>
            <a:r>
              <a:rPr lang="en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hash_map_t</a:t>
            </a:r>
            <a:r>
              <a:rPr lang="en"/>
              <a:t>.remove(</a:t>
            </a:r>
            <a:r>
              <a:rPr lang="en"/>
              <a:t>primary_key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to file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